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9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60" y="-9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erékszögű háromszög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grpSp>
        <p:nvGrpSpPr>
          <p:cNvPr id="2" name="Csoportba foglalás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Szabadkézi sokszög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Szabadkézi sokszög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Szabadkézi sokszög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Egyenes összekötő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1D85230-C6D4-4FA1-95B7-AE10A94C4DA5}" type="datetimeFigureOut">
              <a:rPr lang="hu-HU" smtClean="0"/>
              <a:t>2023. 05. 18.</a:t>
            </a:fld>
            <a:endParaRPr lang="hu-HU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688113D-F3EA-4806-B042-614A930D9F9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D85230-C6D4-4FA1-95B7-AE10A94C4DA5}" type="datetimeFigureOut">
              <a:rPr lang="hu-HU" smtClean="0"/>
              <a:t>2023. 05. 18.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8113D-F3EA-4806-B042-614A930D9F9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D85230-C6D4-4FA1-95B7-AE10A94C4DA5}" type="datetimeFigureOut">
              <a:rPr lang="hu-HU" smtClean="0"/>
              <a:t>2023. 05. 18.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8113D-F3EA-4806-B042-614A930D9F9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D85230-C6D4-4FA1-95B7-AE10A94C4DA5}" type="datetimeFigureOut">
              <a:rPr lang="hu-HU" smtClean="0"/>
              <a:t>2023. 05. 18.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8113D-F3EA-4806-B042-614A930D9F94}" type="slidenum">
              <a:rPr lang="hu-HU" smtClean="0"/>
              <a:t>‹#›</a:t>
            </a:fld>
            <a:endParaRPr lang="hu-HU"/>
          </a:p>
        </p:txBody>
      </p:sp>
      <p:sp>
        <p:nvSpPr>
          <p:cNvPr id="7" name="Cím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D85230-C6D4-4FA1-95B7-AE10A94C4DA5}" type="datetimeFigureOut">
              <a:rPr lang="hu-HU" smtClean="0"/>
              <a:t>2023. 05. 18.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8113D-F3EA-4806-B042-614A930D9F94}" type="slidenum">
              <a:rPr lang="hu-HU" smtClean="0"/>
              <a:t>‹#›</a:t>
            </a:fld>
            <a:endParaRPr lang="hu-HU"/>
          </a:p>
        </p:txBody>
      </p:sp>
      <p:sp>
        <p:nvSpPr>
          <p:cNvPr id="7" name="Sávnyíl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Sávnyíl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D85230-C6D4-4FA1-95B7-AE10A94C4DA5}" type="datetimeFigureOut">
              <a:rPr lang="hu-HU" smtClean="0"/>
              <a:t>2023. 05. 18.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8113D-F3EA-4806-B042-614A930D9F94}" type="slidenum">
              <a:rPr lang="hu-HU" smtClean="0"/>
              <a:t>‹#›</a:t>
            </a:fld>
            <a:endParaRPr lang="hu-HU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D85230-C6D4-4FA1-95B7-AE10A94C4DA5}" type="datetimeFigureOut">
              <a:rPr lang="hu-HU" smtClean="0"/>
              <a:t>2023. 05. 18.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8113D-F3EA-4806-B042-614A930D9F94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D85230-C6D4-4FA1-95B7-AE10A94C4DA5}" type="datetimeFigureOut">
              <a:rPr lang="hu-HU" smtClean="0"/>
              <a:t>2023. 05. 18.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8113D-F3EA-4806-B042-614A930D9F94}" type="slidenum">
              <a:rPr lang="hu-HU" smtClean="0"/>
              <a:t>‹#›</a:t>
            </a:fld>
            <a:endParaRPr lang="hu-HU"/>
          </a:p>
        </p:txBody>
      </p:sp>
      <p:sp>
        <p:nvSpPr>
          <p:cNvPr id="6" name="Cím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D85230-C6D4-4FA1-95B7-AE10A94C4DA5}" type="datetimeFigureOut">
              <a:rPr lang="hu-HU" smtClean="0"/>
              <a:t>2023. 05. 18.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8113D-F3EA-4806-B042-614A930D9F9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1D85230-C6D4-4FA1-95B7-AE10A94C4DA5}" type="datetimeFigureOut">
              <a:rPr lang="hu-HU" smtClean="0"/>
              <a:t>2023. 05. 18.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8113D-F3EA-4806-B042-614A930D9F94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1D85230-C6D4-4FA1-95B7-AE10A94C4DA5}" type="datetimeFigureOut">
              <a:rPr lang="hu-HU" smtClean="0"/>
              <a:t>2023. 05. 18.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688113D-F3EA-4806-B042-614A930D9F94}" type="slidenum">
              <a:rPr lang="hu-HU" smtClean="0"/>
              <a:t>‹#›</a:t>
            </a:fld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Szabadkézi sokszög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Derékszögű háromszög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Egyenes összekötő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ávnyíl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Sávnyíl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zabadkézi sokszög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Szabadkézi sokszög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Derékszögű háromszög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Egyenes összekötő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1D85230-C6D4-4FA1-95B7-AE10A94C4DA5}" type="datetimeFigureOut">
              <a:rPr lang="hu-HU" smtClean="0"/>
              <a:t>2023. 05. 18.</a:t>
            </a:fld>
            <a:endParaRPr lang="hu-HU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688113D-F3EA-4806-B042-614A930D9F9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64535" y="908720"/>
            <a:ext cx="7772400" cy="1470025"/>
          </a:xfrm>
        </p:spPr>
        <p:txBody>
          <a:bodyPr>
            <a:normAutofit fontScale="90000"/>
          </a:bodyPr>
          <a:lstStyle/>
          <a:p>
            <a:pPr marR="64008" lvl="0" algn="ctr">
              <a:lnSpc>
                <a:spcPct val="115000"/>
              </a:lnSpc>
              <a:spcBef>
                <a:spcPts val="400"/>
              </a:spcBef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K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isajátítási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perek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gyakorlata</a:t>
            </a:r>
            <a:br>
              <a:rPr lang="hu-HU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hu-HU" sz="27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Calibri"/>
                <a:cs typeface="Times New Roman"/>
              </a:rPr>
              <a:t>A </a:t>
            </a:r>
            <a:r>
              <a:rPr lang="hu-HU" sz="27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Calibri"/>
                <a:cs typeface="Times-Roman"/>
              </a:rPr>
              <a:t>Kúria</a:t>
            </a:r>
            <a:r>
              <a:rPr lang="hu-HU" sz="27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Calibri"/>
                <a:cs typeface="Times New Roman"/>
              </a:rPr>
              <a:t> </a:t>
            </a:r>
            <a:r>
              <a:rPr lang="hu-HU" sz="27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Calibri"/>
                <a:cs typeface="Times-Roman"/>
              </a:rPr>
              <a:t>Kisajátítási Joggyakorlat-elemzése</a:t>
            </a:r>
            <a:endParaRPr lang="hu-HU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50335" y="2924944"/>
            <a:ext cx="6400800" cy="1752600"/>
          </a:xfrm>
        </p:spPr>
        <p:txBody>
          <a:bodyPr>
            <a:normAutofit/>
          </a:bodyPr>
          <a:lstStyle/>
          <a:p>
            <a:pPr algn="ctr"/>
            <a:r>
              <a:rPr lang="hu-HU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É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rtékcsökkenés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,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részkisajátítás </a:t>
            </a:r>
          </a:p>
          <a:p>
            <a:pPr algn="ctr"/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és  a visszamaradó  ingatlanok </a:t>
            </a:r>
          </a:p>
          <a:p>
            <a:pPr algn="ctr"/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egyes kérdései</a:t>
            </a:r>
            <a:endParaRPr lang="hu-HU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5076056" y="6021288"/>
            <a:ext cx="2917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Mehrli</a:t>
            </a:r>
            <a:r>
              <a:rPr lang="hu-H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Péter </a:t>
            </a:r>
            <a:r>
              <a:rPr lang="hu-HU" b="1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MAISz</a:t>
            </a:r>
            <a:r>
              <a:rPr lang="hu-H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elnök</a:t>
            </a:r>
            <a:endParaRPr lang="hu-HU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5661719"/>
            <a:ext cx="792163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5171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441394"/>
          </a:xfrm>
        </p:spPr>
        <p:txBody>
          <a:bodyPr>
            <a:normAutofit/>
          </a:bodyPr>
          <a:lstStyle/>
          <a:p>
            <a:pPr algn="ctr"/>
            <a:r>
              <a:rPr lang="hu-HU" sz="2000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A Kúria eseti döntéseiből:</a:t>
            </a:r>
            <a:endParaRPr lang="hu-HU" sz="2000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83568" y="836712"/>
            <a:ext cx="7772400" cy="4032448"/>
          </a:xfrm>
        </p:spPr>
        <p:txBody>
          <a:bodyPr>
            <a:noAutofit/>
          </a:bodyPr>
          <a:lstStyle/>
          <a:p>
            <a:pPr algn="just"/>
            <a:r>
              <a:rPr lang="hu-HU" sz="1600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(</a:t>
            </a:r>
            <a:r>
              <a:rPr lang="hu-HU" sz="16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BH2014.193</a:t>
            </a:r>
            <a:r>
              <a:rPr lang="hu-HU" sz="1600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.)</a:t>
            </a:r>
            <a:r>
              <a:rPr lang="hu-HU" sz="1600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Amennyiben </a:t>
            </a:r>
            <a:r>
              <a:rPr lang="hu-HU" sz="16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a kisajátítással érintett ingatlan visszamaradó területén a korábbi kereskedelmi tevékenység nem folytatható, a teljes terület kisajátítása indokolt arra tekintettel, hogy az ingatlan eredeti céljára használhatatlanná vált</a:t>
            </a:r>
            <a:r>
              <a:rPr lang="hu-HU" sz="1600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.</a:t>
            </a:r>
          </a:p>
          <a:p>
            <a:pPr algn="just"/>
            <a:r>
              <a:rPr lang="hu-HU" sz="1600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 </a:t>
            </a:r>
          </a:p>
          <a:p>
            <a:pPr algn="just"/>
            <a:r>
              <a:rPr lang="hu-HU" sz="16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(Kúria </a:t>
            </a:r>
            <a:r>
              <a:rPr lang="hu-HU" sz="1600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Kfv.III.37.415/2012)</a:t>
            </a:r>
            <a:r>
              <a:rPr lang="hu-HU" sz="1600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A </a:t>
            </a:r>
            <a:r>
              <a:rPr lang="hu-HU" sz="16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kisajátított illetőségnek az egész ingatlan mértékéhez képest csekély aránya sem a visszamaradó ingatlanrész kisajátítását, sem értékcsökkenés megállapítását nem indokolja</a:t>
            </a:r>
            <a:r>
              <a:rPr lang="hu-HU" sz="1600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.</a:t>
            </a:r>
          </a:p>
          <a:p>
            <a:pPr algn="just"/>
            <a:r>
              <a:rPr lang="hu-HU" sz="1600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hu-HU" sz="1600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hu-HU" sz="16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(Kúria </a:t>
            </a:r>
            <a:r>
              <a:rPr lang="hu-HU" sz="1600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Kfv.III.37.113/2012)</a:t>
            </a:r>
            <a:r>
              <a:rPr lang="hu-HU" sz="1600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Amennyiben </a:t>
            </a:r>
            <a:r>
              <a:rPr lang="hu-HU" sz="16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a visszamaradó ingatlanrész megközelíthetőségére a szakértő megfelelő megoldási javaslatokat dolgoz ki, úgy a teljes ingatlanrész kisajátítása nem indokolt</a:t>
            </a:r>
            <a:r>
              <a:rPr lang="hu-HU" sz="1600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.</a:t>
            </a:r>
          </a:p>
          <a:p>
            <a:pPr algn="just"/>
            <a:endParaRPr lang="hu-HU" sz="1600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hu-HU" sz="1600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hu-HU" sz="16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(BH2014.127</a:t>
            </a:r>
            <a:r>
              <a:rPr lang="hu-HU" sz="1600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.)</a:t>
            </a:r>
            <a:r>
              <a:rPr lang="hu-HU" sz="1600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Kisajátítást </a:t>
            </a:r>
            <a:r>
              <a:rPr lang="hu-HU" sz="16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követően visszamaradó ingatlanok vonatkozásában külön-külön kell vizsgálni, hogy az adott ingatlan eredeti céljára </a:t>
            </a:r>
            <a:r>
              <a:rPr lang="hu-HU" sz="1600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hasznosítható-e. </a:t>
            </a:r>
            <a:endParaRPr lang="hu-HU" sz="1600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5292080" y="6093296"/>
            <a:ext cx="2917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Mehrli</a:t>
            </a:r>
            <a:r>
              <a:rPr lang="hu-H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Péter </a:t>
            </a:r>
            <a:r>
              <a:rPr lang="hu-HU" b="1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MAISz</a:t>
            </a:r>
            <a:r>
              <a:rPr lang="hu-H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elnök</a:t>
            </a:r>
            <a:endParaRPr lang="hu-HU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558825"/>
            <a:ext cx="792163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048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Vármegyei Bíróságok döntéseiből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5724128" y="6213837"/>
            <a:ext cx="2917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Mehrli</a:t>
            </a:r>
            <a:r>
              <a:rPr lang="hu-H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Péter </a:t>
            </a:r>
            <a:r>
              <a:rPr lang="hu-HU" b="1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MAISz</a:t>
            </a:r>
            <a:r>
              <a:rPr lang="hu-H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elnök</a:t>
            </a:r>
            <a:endParaRPr lang="hu-HU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494700"/>
            <a:ext cx="792163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768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3600400"/>
          </a:xfrm>
        </p:spPr>
        <p:txBody>
          <a:bodyPr>
            <a:noAutofit/>
          </a:bodyPr>
          <a:lstStyle/>
          <a:p>
            <a:pPr algn="just"/>
            <a:r>
              <a:rPr lang="hu-HU" sz="2000" dirty="0">
                <a:solidFill>
                  <a:schemeClr val="accent1">
                    <a:lumMod val="75000"/>
                  </a:schemeClr>
                </a:solidFill>
                <a:effectLst/>
                <a:latin typeface="Century Gothic" panose="020B0502020202020204" pitchFamily="34" charset="0"/>
              </a:rPr>
              <a:t>A Bács-Kiskun Megyei Bíróság előtt folyamatban volt 16.K.21.956/2010. számú eljárásban</a:t>
            </a:r>
            <a:r>
              <a:rPr lang="hu-HU" sz="2000" b="0" dirty="0">
                <a:solidFill>
                  <a:schemeClr val="accent1">
                    <a:lumMod val="75000"/>
                  </a:schemeClr>
                </a:solidFill>
                <a:effectLst/>
                <a:latin typeface="Century Gothic" panose="020B0502020202020204" pitchFamily="34" charset="0"/>
              </a:rPr>
              <a:t> a felperes a teljes felperesi ingatlan kisajátítását kérte, tekintettel arra, hogy a gyümölcsös művelésre alkalmatlanná válna, ha zajfogó falat építenek az út mellé, mivel nem lesz széljárás és fagyzugossá válik a terület, és így a gyümölcstermelés meghiúsulna. Többletkártalanítási igényt is előterjesztett a felperes, mivel mezőgazdasági támogatásban részesült volna, azonban a terület csökkentése következtében ettől elesik. </a:t>
            </a:r>
            <a:br>
              <a:rPr lang="hu-HU" sz="2000" b="0" dirty="0">
                <a:solidFill>
                  <a:schemeClr val="accent1">
                    <a:lumMod val="75000"/>
                  </a:schemeClr>
                </a:solidFill>
                <a:effectLst/>
                <a:latin typeface="Century Gothic" panose="020B0502020202020204" pitchFamily="34" charset="0"/>
              </a:rPr>
            </a:br>
            <a:r>
              <a:rPr lang="hu-HU" sz="2000" b="0" dirty="0">
                <a:solidFill>
                  <a:schemeClr val="accent1">
                    <a:lumMod val="75000"/>
                  </a:schemeClr>
                </a:solidFill>
                <a:effectLst/>
                <a:latin typeface="Century Gothic" panose="020B0502020202020204" pitchFamily="34" charset="0"/>
              </a:rPr>
              <a:t>A bíróság arra az álláspontra helyezkedett, hogy a mezőgazdasági támogatás elmaradt haszonként a kártalanítás körében nem érvényesíthető.</a:t>
            </a:r>
          </a:p>
        </p:txBody>
      </p:sp>
      <p:sp>
        <p:nvSpPr>
          <p:cNvPr id="4" name="Téglalap 3"/>
          <p:cNvSpPr/>
          <p:nvPr/>
        </p:nvSpPr>
        <p:spPr>
          <a:xfrm>
            <a:off x="5580112" y="6090203"/>
            <a:ext cx="2917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Mehrli</a:t>
            </a:r>
            <a:r>
              <a:rPr lang="hu-HU" b="1" dirty="0">
                <a:solidFill>
                  <a:schemeClr val="bg1"/>
                </a:solidFill>
                <a:latin typeface="Century Gothic" panose="020B0502020202020204" pitchFamily="34" charset="0"/>
              </a:rPr>
              <a:t> Péter </a:t>
            </a:r>
            <a:r>
              <a:rPr lang="hu-HU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MAISz</a:t>
            </a:r>
            <a:r>
              <a:rPr lang="hu-HU" b="1" dirty="0">
                <a:solidFill>
                  <a:schemeClr val="bg1"/>
                </a:solidFill>
                <a:latin typeface="Century Gothic" panose="020B0502020202020204" pitchFamily="34" charset="0"/>
              </a:rPr>
              <a:t> elnök</a:t>
            </a:r>
            <a:endParaRPr lang="hu-HU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527467"/>
            <a:ext cx="792163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491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94527" y="332656"/>
            <a:ext cx="7772400" cy="4566065"/>
          </a:xfrm>
        </p:spPr>
        <p:txBody>
          <a:bodyPr>
            <a:noAutofit/>
          </a:bodyPr>
          <a:lstStyle/>
          <a:p>
            <a:pPr algn="just"/>
            <a:r>
              <a:rPr lang="hu-HU" sz="1400" dirty="0">
                <a:effectLst/>
              </a:rPr>
              <a:t/>
            </a:r>
            <a:br>
              <a:rPr lang="hu-HU" sz="1400" dirty="0">
                <a:effectLst/>
              </a:rPr>
            </a:br>
            <a:r>
              <a:rPr lang="hu-HU" sz="1400" dirty="0">
                <a:effectLst/>
              </a:rPr>
              <a:t> </a:t>
            </a:r>
          </a:p>
        </p:txBody>
      </p:sp>
      <p:sp>
        <p:nvSpPr>
          <p:cNvPr id="4" name="Téglalap 3"/>
          <p:cNvSpPr/>
          <p:nvPr/>
        </p:nvSpPr>
        <p:spPr>
          <a:xfrm>
            <a:off x="5724128" y="6205954"/>
            <a:ext cx="2917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Mehrli</a:t>
            </a:r>
            <a:r>
              <a:rPr lang="hu-H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Péter </a:t>
            </a:r>
            <a:r>
              <a:rPr lang="hu-HU" b="1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MAISz</a:t>
            </a:r>
            <a:r>
              <a:rPr lang="hu-H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elnök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428126" y="116632"/>
            <a:ext cx="8352928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hu-HU" sz="1400" b="1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imes-Roman"/>
              </a:rPr>
              <a:t>Ilyen speciális szakkérdés merült fel abban a perben (Miskolci Közigazgatási és Munkaügyi Bíróság 14.K.26.703/2013/46. számú ítélet)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imes-Roman"/>
              </a:rPr>
              <a:t>, amelyben a kisajátítást követ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TE2t00"/>
              </a:rPr>
              <a:t>ő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imes-Roman"/>
              </a:rPr>
              <a:t>en visszamaradó területen a korábbi tulajdonos biogazdálkodást folytatott. A terület ökológiai státuszú területnek min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TE2t00"/>
              </a:rPr>
              <a:t>ő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imes-Roman"/>
              </a:rPr>
              <a:t>sült.</a:t>
            </a:r>
            <a:endParaRPr lang="hu-HU" sz="1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imes-Roman"/>
              </a:rPr>
              <a:t>A bíróság rögzítette, hogy a kirendelt szakért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TE2t00"/>
              </a:rPr>
              <a:t>ő 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imes-Roman"/>
              </a:rPr>
              <a:t>megállapította, hogy a </a:t>
            </a:r>
            <a:r>
              <a:rPr lang="hu-HU" sz="1400" dirty="0" err="1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imes-Roman"/>
              </a:rPr>
              <a:t>biotermelés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imes-Roman"/>
              </a:rPr>
              <a:t> induló költségei magasak, az ingatlan </a:t>
            </a:r>
            <a:r>
              <a:rPr lang="hu-HU" sz="1400" dirty="0" err="1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imes-Roman"/>
              </a:rPr>
              <a:t>biotermelésre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imes-Roman"/>
              </a:rPr>
              <a:t> történ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TE2t00"/>
              </a:rPr>
              <a:t>ő 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imes-Roman"/>
              </a:rPr>
              <a:t>átállási id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TE2t00"/>
              </a:rPr>
              <a:t>ő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imes-Roman"/>
              </a:rPr>
              <a:t>szakban van, ezt a felperes igazolta, és mindez - a bíróság álláspontja szerint - önmagában értéknövel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TE2t00"/>
              </a:rPr>
              <a:t>ő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imes-Roman"/>
              </a:rPr>
              <a:t>  tényez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TE2t00"/>
              </a:rPr>
              <a:t>ő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imes-Roman"/>
              </a:rPr>
              <a:t>nek min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TE2t00"/>
              </a:rPr>
              <a:t>ő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imes-Roman"/>
              </a:rPr>
              <a:t>sült. </a:t>
            </a:r>
            <a:endParaRPr lang="hu-HU" sz="1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imes-Roman"/>
              </a:rPr>
              <a:t>Adatbázis hiányában a bíróság a perbeli szakért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TE2t00"/>
              </a:rPr>
              <a:t>ő 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imes-Roman"/>
              </a:rPr>
              <a:t>által alkalmazott 15 %-os növekményt reálisnak és aggálymentesnek találta, és azt a kártalanítási összeg meghatározásakor elfogadta.</a:t>
            </a:r>
            <a:endParaRPr lang="hu-HU" sz="1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imes-Roman"/>
              </a:rPr>
              <a:t>A szakért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TE2t00"/>
              </a:rPr>
              <a:t>ő 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imes-Roman"/>
              </a:rPr>
              <a:t>azt is megállapította, hogy az ökológiai szemlélethez illeszked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TE2t00"/>
              </a:rPr>
              <a:t>ő 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imes-Roman"/>
              </a:rPr>
              <a:t>gazdálkodás biztosítása érdekében szükséges véd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TE2t00"/>
              </a:rPr>
              <a:t>ő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imes-Roman"/>
              </a:rPr>
              <a:t>sáv kialakítása, amely a visszamaradó ingatlan értékcsökkenését jelenti, hiszen az adott sáv nem alkalmas a továbbiakban megfelel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TE2t00"/>
              </a:rPr>
              <a:t>ő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imes-Roman"/>
              </a:rPr>
              <a:t> mez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TE2t00"/>
              </a:rPr>
              <a:t>ő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imes-Roman"/>
              </a:rPr>
              <a:t>gazdasági m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TE2t00"/>
              </a:rPr>
              <a:t>ű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imes-Roman"/>
              </a:rPr>
              <a:t>velésre. </a:t>
            </a:r>
            <a:endParaRPr lang="hu-HU" sz="1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imes-Roman"/>
              </a:rPr>
              <a:t>Ezen értékcsökkenést a bíróság az ítélet meghozatalakor a szakért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TE2t00"/>
              </a:rPr>
              <a:t>ő 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imes-Roman"/>
              </a:rPr>
              <a:t>által megállapított értékben elfogadta, és mint indokolt és elszámolható tényez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TE2t00"/>
              </a:rPr>
              <a:t>ő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imes-Roman"/>
              </a:rPr>
              <a:t>t alapul vette. A kisajátítás, illet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TE2t00"/>
              </a:rPr>
              <a:t>ő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imes-Roman"/>
              </a:rPr>
              <a:t>leg a véd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TE2t00"/>
              </a:rPr>
              <a:t>ő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imes-Roman"/>
              </a:rPr>
              <a:t>sáv kialakítása kapcsán visszamaradó terület csökkenése alapul szolgált az értékcsökkenés megállapításához, tekintettel arra, hogy a m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TE2t00"/>
              </a:rPr>
              <a:t>ű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imes-Roman"/>
              </a:rPr>
              <a:t>velés optimalizálhatósága romlik a meglév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TE2t00"/>
              </a:rPr>
              <a:t>ő 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imes-Roman"/>
              </a:rPr>
              <a:t>eszközpark kihasználatlansága </a:t>
            </a:r>
            <a:r>
              <a:rPr lang="hu-HU" sz="1400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  <a:ea typeface="Calibri"/>
                <a:cs typeface="Times-Roman"/>
              </a:rPr>
              <a:t>okán. , </a:t>
            </a:r>
            <a:endParaRPr lang="hu-HU" sz="1400" dirty="0">
              <a:solidFill>
                <a:schemeClr val="accent1">
                  <a:lumMod val="75000"/>
                </a:schemeClr>
              </a:solidFill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526231"/>
            <a:ext cx="792163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279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848549" y="2924944"/>
            <a:ext cx="7772400" cy="1829761"/>
          </a:xfrm>
        </p:spPr>
        <p:txBody>
          <a:bodyPr>
            <a:no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hu-HU" sz="1400" dirty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imes-Roman"/>
              </a:rPr>
              <a:t>Egy másik ügyben (Miskolci Közigazgatási és Munkaügyi Bíróság 14.K.22.295/2010/33. számú ítélet)</a:t>
            </a:r>
            <a:r>
              <a:rPr lang="hu-HU" sz="1400" b="0" dirty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imes-Roman"/>
              </a:rPr>
              <a:t> a perben kirendelt szakért</a:t>
            </a:r>
            <a:r>
              <a:rPr lang="hu-HU" sz="1400" b="0" dirty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TE2t00"/>
              </a:rPr>
              <a:t>ő </a:t>
            </a:r>
            <a:r>
              <a:rPr lang="hu-HU" sz="1400" b="0" dirty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imes-Roman"/>
              </a:rPr>
              <a:t>a közigazgatási eljárásban beszerzett szakért</a:t>
            </a:r>
            <a:r>
              <a:rPr lang="hu-HU" sz="1400" b="0" dirty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TE2t00"/>
              </a:rPr>
              <a:t>ő</a:t>
            </a:r>
            <a:r>
              <a:rPr lang="hu-HU" sz="1400" b="0" dirty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imes-Roman"/>
              </a:rPr>
              <a:t>i véleményben foglaltakkal egyez</a:t>
            </a:r>
            <a:r>
              <a:rPr lang="hu-HU" sz="1400" b="0" dirty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TE2t00"/>
              </a:rPr>
              <a:t>ő</a:t>
            </a:r>
            <a:r>
              <a:rPr lang="hu-HU" sz="1400" b="0" dirty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imes-Roman"/>
              </a:rPr>
              <a:t>en állapította meg, hogy az ingatlanok után értékveszteség nem állapítható meg, mert a szakért</a:t>
            </a:r>
            <a:r>
              <a:rPr lang="hu-HU" sz="1400" b="0" dirty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TE2t00"/>
              </a:rPr>
              <a:t>ő</a:t>
            </a:r>
            <a:r>
              <a:rPr lang="hu-HU" sz="1400" b="0" dirty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imes-Roman"/>
              </a:rPr>
              <a:t>k egyez</a:t>
            </a:r>
            <a:r>
              <a:rPr lang="hu-HU" sz="1400" b="0" dirty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TE2t00"/>
              </a:rPr>
              <a:t>ő</a:t>
            </a:r>
            <a:r>
              <a:rPr lang="hu-HU" sz="1400" b="0" dirty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imes-Roman"/>
              </a:rPr>
              <a:t>en rögzítették, hogy a kisajátítás el</a:t>
            </a:r>
            <a:r>
              <a:rPr lang="hu-HU" sz="1400" b="0" dirty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TE2t00"/>
              </a:rPr>
              <a:t>ő</a:t>
            </a:r>
            <a:r>
              <a:rPr lang="hu-HU" sz="1400" b="0" dirty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imes-Roman"/>
              </a:rPr>
              <a:t>tti beépítettség és a kisajátítás utáni beépítettség jelent</a:t>
            </a:r>
            <a:r>
              <a:rPr lang="hu-HU" sz="1400" b="0" dirty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TE2t00"/>
              </a:rPr>
              <a:t>ő</a:t>
            </a:r>
            <a:r>
              <a:rPr lang="hu-HU" sz="1400" b="0" dirty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imes-Roman"/>
              </a:rPr>
              <a:t>s mértékben nem tér el egymástól, a visszamaradó mindhárom ingatlan területe meghaladja a szabályozási tervben meghatározott 450 m2-es minimális telekmértéket, a kisajátítással érintett ingatlanok használati módja kisajátítást követ</a:t>
            </a:r>
            <a:r>
              <a:rPr lang="hu-HU" sz="1400" b="0" dirty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TE2t00"/>
              </a:rPr>
              <a:t>ő</a:t>
            </a:r>
            <a:r>
              <a:rPr lang="hu-HU" sz="1400" b="0" dirty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imes-Roman"/>
              </a:rPr>
              <a:t>en nem változik.</a:t>
            </a:r>
            <a:r>
              <a:rPr lang="hu-HU" sz="1400" b="0" dirty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/>
            </a:r>
            <a:br>
              <a:rPr lang="hu-HU" sz="1400" b="0" dirty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imes New Roman"/>
              </a:rPr>
            </a:br>
            <a:r>
              <a:rPr lang="hu-HU" sz="1400" b="0" dirty="0" smtClean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imes New Roman"/>
              </a:rPr>
              <a:t/>
            </a:r>
            <a:br>
              <a:rPr lang="hu-HU" sz="1400" b="0" dirty="0" smtClean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imes New Roman"/>
              </a:rPr>
            </a:br>
            <a:r>
              <a:rPr lang="hu-HU" sz="1400" b="0" dirty="0" smtClean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imes-Roman"/>
              </a:rPr>
              <a:t>Ugyanezen </a:t>
            </a:r>
            <a:r>
              <a:rPr lang="hu-HU" sz="1400" b="0" dirty="0">
                <a:solidFill>
                  <a:schemeClr val="bg2">
                    <a:lumMod val="25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imes-Roman"/>
              </a:rPr>
              <a:t>ügyben</a:t>
            </a:r>
            <a:r>
              <a:rPr lang="hu-HU" sz="1400" b="0" dirty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imes-Roman"/>
              </a:rPr>
              <a:t> a visszamaradó ingatlanon a szakért</a:t>
            </a:r>
            <a:r>
              <a:rPr lang="hu-HU" sz="1400" b="0" dirty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TE2t00"/>
              </a:rPr>
              <a:t>ő </a:t>
            </a:r>
            <a:r>
              <a:rPr lang="hu-HU" sz="1400" b="0" dirty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imes-Roman"/>
              </a:rPr>
              <a:t>azt is értékelte, hogy az ingatlanok utcafronti, déli része - amely egy igen forgalmas övezetben helyezkedik el - el</a:t>
            </a:r>
            <a:r>
              <a:rPr lang="hu-HU" sz="1400" b="0" dirty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TE2t00"/>
              </a:rPr>
              <a:t>ő</a:t>
            </a:r>
            <a:r>
              <a:rPr lang="hu-HU" sz="1400" b="0" dirty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imes-Roman"/>
              </a:rPr>
              <a:t>tt az északi részen megépül egy négysávos forgalmi út. Ennek a visszamaradt  ingatlan értékére gyakorolt hatását akként határozta meg, hogy nem rontja a lakóépületek használhatóságát, hanem a forgalmi érték szempontjából az a körülmény, hogy egy forgalmas lakókörnyezetben, a déli oldalon lév</a:t>
            </a:r>
            <a:r>
              <a:rPr lang="hu-HU" sz="1400" b="0" dirty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TE2t00"/>
              </a:rPr>
              <a:t>ő </a:t>
            </a:r>
            <a:r>
              <a:rPr lang="hu-HU" sz="1400" b="0" dirty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imes-Roman"/>
              </a:rPr>
              <a:t>forgalmas út átkerül az északi oldalra, inkább értékjavító tényez</a:t>
            </a:r>
            <a:r>
              <a:rPr lang="hu-HU" sz="1400" b="0" dirty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TE2t00"/>
              </a:rPr>
              <a:t>ő</a:t>
            </a:r>
            <a:r>
              <a:rPr lang="hu-HU" sz="1400" b="0" dirty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imes-Roman"/>
              </a:rPr>
              <a:t>vel bír.</a:t>
            </a:r>
            <a:endParaRPr lang="hu-HU" sz="1400" b="0" dirty="0">
              <a:solidFill>
                <a:schemeClr val="accent1">
                  <a:lumMod val="50000"/>
                </a:schemeClr>
              </a:solidFill>
              <a:effectLst/>
              <a:latin typeface="Century Gothic" panose="020B0502020202020204" pitchFamily="34" charset="0"/>
              <a:ea typeface="Calibri"/>
              <a:cs typeface="Times New Roman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5580112" y="6171156"/>
            <a:ext cx="2917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Mehrli</a:t>
            </a:r>
            <a:r>
              <a:rPr lang="hu-H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Péter </a:t>
            </a:r>
            <a:r>
              <a:rPr lang="hu-HU" b="1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MAISz</a:t>
            </a:r>
            <a:r>
              <a:rPr lang="hu-H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elnök</a:t>
            </a:r>
            <a:endParaRPr lang="hu-HU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589711"/>
            <a:ext cx="792163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382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sz="44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KÖSZÖNÖM </a:t>
            </a:r>
            <a:br>
              <a:rPr lang="hu-HU" sz="44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hu-HU" sz="44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 </a:t>
            </a:r>
            <a:br>
              <a:rPr lang="hu-HU" sz="44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hu-HU" sz="44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FIGYELMET</a:t>
            </a:r>
            <a:endParaRPr lang="hu-HU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5652120" y="6133946"/>
            <a:ext cx="2917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Mehrli</a:t>
            </a:r>
            <a:r>
              <a:rPr lang="hu-HU" b="1" dirty="0">
                <a:solidFill>
                  <a:schemeClr val="bg1"/>
                </a:solidFill>
                <a:latin typeface="Century Gothic" panose="020B0502020202020204" pitchFamily="34" charset="0"/>
              </a:rPr>
              <a:t> Péter </a:t>
            </a:r>
            <a:r>
              <a:rPr lang="hu-HU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MAISz</a:t>
            </a:r>
            <a:r>
              <a:rPr lang="hu-HU" b="1" dirty="0">
                <a:solidFill>
                  <a:schemeClr val="bg1"/>
                </a:solidFill>
                <a:latin typeface="Century Gothic" panose="020B0502020202020204" pitchFamily="34" charset="0"/>
              </a:rPr>
              <a:t> elnök</a:t>
            </a:r>
            <a:endParaRPr lang="hu-HU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599475"/>
            <a:ext cx="792163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304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Téglalap 3"/>
          <p:cNvSpPr/>
          <p:nvPr/>
        </p:nvSpPr>
        <p:spPr>
          <a:xfrm>
            <a:off x="5292080" y="6093296"/>
            <a:ext cx="29658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Mehrli</a:t>
            </a:r>
            <a:r>
              <a:rPr lang="hu-HU" b="1" dirty="0">
                <a:solidFill>
                  <a:schemeClr val="bg1"/>
                </a:solidFill>
                <a:latin typeface="Century Gothic" panose="020B0502020202020204" pitchFamily="34" charset="0"/>
              </a:rPr>
              <a:t> Péter </a:t>
            </a:r>
            <a:r>
              <a:rPr lang="hu-HU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MAISz</a:t>
            </a:r>
            <a:r>
              <a:rPr lang="hu-HU" b="1" dirty="0">
                <a:solidFill>
                  <a:schemeClr val="bg1"/>
                </a:solidFill>
                <a:latin typeface="Century Gothic" panose="020B0502020202020204" pitchFamily="34" charset="0"/>
              </a:rPr>
              <a:t> elnök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14" y="5918393"/>
            <a:ext cx="792163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C:\Users\Sandor\Desktop\20230518_10221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2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églalap 5"/>
          <p:cNvSpPr/>
          <p:nvPr/>
        </p:nvSpPr>
        <p:spPr>
          <a:xfrm>
            <a:off x="1979712" y="2276871"/>
            <a:ext cx="5184576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hu-HU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entury Gothic" panose="020B0502020202020204" pitchFamily="34" charset="0"/>
              </a:rPr>
              <a:t>BEVEZETŐ</a:t>
            </a:r>
            <a:r>
              <a:rPr lang="hu-HU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5132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755576" y="908720"/>
            <a:ext cx="7632848" cy="4464496"/>
          </a:xfrm>
        </p:spPr>
        <p:txBody>
          <a:bodyPr>
            <a:normAutofit fontScale="77500" lnSpcReduction="20000"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36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imes-Roman"/>
              </a:rPr>
              <a:t>Kúria</a:t>
            </a:r>
            <a:endParaRPr lang="hu-HU" sz="3100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31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imes-Roman"/>
              </a:rPr>
              <a:t>Kisajátítási Joggyakorlat-elemz</a:t>
            </a:r>
            <a:r>
              <a:rPr lang="hu-HU" sz="31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TE2t00"/>
              </a:rPr>
              <a:t>ő </a:t>
            </a:r>
            <a:r>
              <a:rPr lang="hu-HU" sz="31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imes-Roman"/>
              </a:rPr>
              <a:t>Csoport</a:t>
            </a:r>
            <a:endParaRPr lang="hu-HU" sz="3100" b="1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2600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Calibri"/>
                <a:cs typeface="Times-Roman"/>
              </a:rPr>
              <a:t>2014.El.II.F.1/7.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hu-HU" sz="2600" dirty="0" smtClean="0">
              <a:solidFill>
                <a:schemeClr val="accent1">
                  <a:lumMod val="50000"/>
                </a:schemeClr>
              </a:solidFill>
              <a:effectLst/>
              <a:latin typeface="Century Gothic" panose="020B0502020202020204" pitchFamily="34" charset="0"/>
              <a:ea typeface="Calibri"/>
              <a:cs typeface="Times-Roman"/>
            </a:endParaRPr>
          </a:p>
          <a:p>
            <a:pPr algn="just">
              <a:lnSpc>
                <a:spcPct val="115000"/>
              </a:lnSpc>
            </a:pPr>
            <a:r>
              <a:rPr lang="hu-HU" sz="2300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A  </a:t>
            </a:r>
            <a:r>
              <a:rPr lang="hu-HU" sz="23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joggyakorlat-elemzés </a:t>
            </a:r>
            <a:r>
              <a:rPr lang="hu-HU" sz="2300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tárgyát a </a:t>
            </a:r>
            <a:r>
              <a:rPr lang="hu-HU" sz="23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Kúria</a:t>
            </a:r>
            <a:r>
              <a:rPr lang="hu-HU" sz="2300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, valamint a közigazgatási és munkaügyi bíróságok és korábban törvényszékek előtt folyamatban volt kisajátítási tárgyú közigazgatási perek, valamint a kapcsolódó polgári perek ítélkezési gyakorlatának vizsgálata képezte.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hu-HU" sz="2300" dirty="0" smtClean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hu-HU" sz="2300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Az előadás célja, hogy bemutassa az elemzés megállapításain keresztül az értékcsökkenés, a részkisajátítás és a visszamaradó ingatlan egyes kérdéseit.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hu-HU" sz="2400" dirty="0">
              <a:solidFill>
                <a:schemeClr val="accent1">
                  <a:lumMod val="50000"/>
                </a:schemeClr>
              </a:solidFill>
              <a:ea typeface="Calibri"/>
              <a:cs typeface="Times New Roman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5004048" y="6060956"/>
            <a:ext cx="2917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Mehrli</a:t>
            </a:r>
            <a:r>
              <a:rPr lang="hu-H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Péter </a:t>
            </a:r>
            <a:r>
              <a:rPr lang="hu-HU" b="1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MAISz</a:t>
            </a:r>
            <a:r>
              <a:rPr lang="hu-H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elnök</a:t>
            </a:r>
            <a:endParaRPr lang="hu-HU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526485"/>
            <a:ext cx="792163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8699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539552" y="497097"/>
            <a:ext cx="8064896" cy="5544616"/>
          </a:xfrm>
        </p:spPr>
        <p:txBody>
          <a:bodyPr>
            <a:normAutofit/>
          </a:bodyPr>
          <a:lstStyle/>
          <a:p>
            <a:pPr algn="just"/>
            <a:r>
              <a:rPr lang="hu-HU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A kisajátítási eljárásban gyakran felmerülő kérdés a részkisajátítás esetén a visszamaradó ingatlan értékcsökkenése. </a:t>
            </a:r>
          </a:p>
          <a:p>
            <a:pPr algn="just"/>
            <a:endParaRPr lang="hu-HU" sz="1800" dirty="0" smtClean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hu-HU" sz="1800" b="1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A 2007. évi CXXIII. Törvény  a kisajátításról</a:t>
            </a:r>
          </a:p>
          <a:p>
            <a:pPr algn="just"/>
            <a:endParaRPr lang="hu-HU" sz="1800" b="1" dirty="0" smtClean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hu-HU" sz="18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6</a:t>
            </a:r>
            <a:r>
              <a:rPr lang="hu-HU" sz="1800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.§.</a:t>
            </a:r>
            <a:r>
              <a:rPr lang="hu-HU" sz="1800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(2) bekezdése alapján az ingatlannak egy része is kisajátítható (részleges kisajátítás) </a:t>
            </a:r>
          </a:p>
          <a:p>
            <a:pPr algn="just"/>
            <a:endParaRPr lang="hu-HU" sz="1800" dirty="0" smtClean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hu-HU" sz="1800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(3)beépítésre szánt területen nincs helye részleges kisajátításnak, ha az ingatlan visszamaradó része a megengedett legkisebb teleknagyságot nem éri el,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kivéve, ha az ingatlan e teleknagyságot már eredetileg sem érte el.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b</a:t>
            </a:r>
            <a:r>
              <a:rPr lang="hu-HU" sz="1400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eépítésre nem szánt területen a részleges kisajátításnak nem akadálya, ha az ingatlan visszamaradó része a megengedett legkisebb teleknagyságot nem éri el, azonban a felek erre irányuló megállapodása esetén a visszamaradó részt is ki kell sajátítani..</a:t>
            </a:r>
          </a:p>
          <a:p>
            <a:pPr algn="just"/>
            <a:endParaRPr lang="hu-HU" sz="1800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5076056" y="6103478"/>
            <a:ext cx="2917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Mehrli</a:t>
            </a:r>
            <a:r>
              <a:rPr lang="hu-H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Péter </a:t>
            </a:r>
            <a:r>
              <a:rPr lang="hu-HU" b="1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MAISz</a:t>
            </a:r>
            <a:r>
              <a:rPr lang="hu-H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elnök</a:t>
            </a:r>
            <a:endParaRPr lang="hu-HU" dirty="0">
              <a:solidFill>
                <a:schemeClr val="bg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569007"/>
            <a:ext cx="792163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88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403648" y="1412776"/>
            <a:ext cx="6400800" cy="1752600"/>
          </a:xfrm>
        </p:spPr>
        <p:txBody>
          <a:bodyPr>
            <a:noAutofit/>
          </a:bodyPr>
          <a:lstStyle/>
          <a:p>
            <a:pPr algn="just"/>
            <a:r>
              <a:rPr lang="hu-HU" sz="1800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(4) bekezdése szerint a tulajdonos kérelmére a visszamaradó részt ki kell sajátítani, ha az ingatlan részleges kisajátítása következtében</a:t>
            </a:r>
          </a:p>
          <a:p>
            <a:pPr algn="just"/>
            <a:endParaRPr lang="hu-HU" sz="1800" dirty="0" smtClean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hu-HU" sz="1800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a.) az ingatlan visszamaradó része eredeti céljára használhatatlanná válik,</a:t>
            </a:r>
          </a:p>
          <a:p>
            <a:pPr algn="just"/>
            <a:r>
              <a:rPr lang="hu-HU" sz="1800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b.) az ingatlannal kapcsolatos jog vagy foglalkozás gyakorlása lehetetlenné vagy számottevően költségesebbé válik,</a:t>
            </a:r>
          </a:p>
          <a:p>
            <a:pPr algn="just"/>
            <a:r>
              <a:rPr lang="hu-HU" sz="1800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c.) a visszamaradó rész gazdaságos értékesítése nem lehetséges.</a:t>
            </a:r>
            <a:endParaRPr lang="hu-HU" sz="1800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5436096" y="6101102"/>
            <a:ext cx="2917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Mehrli</a:t>
            </a:r>
            <a:r>
              <a:rPr lang="hu-H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Péter </a:t>
            </a:r>
            <a:r>
              <a:rPr lang="hu-HU" b="1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MAISz</a:t>
            </a:r>
            <a:r>
              <a:rPr lang="hu-H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elnök</a:t>
            </a:r>
            <a:endParaRPr lang="hu-HU" b="1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558825"/>
            <a:ext cx="792163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165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83568" y="908720"/>
            <a:ext cx="7772400" cy="3888432"/>
          </a:xfrm>
        </p:spPr>
        <p:txBody>
          <a:bodyPr>
            <a:normAutofit/>
          </a:bodyPr>
          <a:lstStyle/>
          <a:p>
            <a:pPr algn="just"/>
            <a:r>
              <a:rPr lang="hu-HU" sz="18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A </a:t>
            </a:r>
            <a:r>
              <a:rPr lang="hu-HU" sz="1800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19</a:t>
            </a:r>
            <a:r>
              <a:rPr lang="hu-HU" sz="18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.§ </a:t>
            </a:r>
            <a:r>
              <a:rPr lang="hu-HU" sz="18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(1) bekezdése alapján a kisajátítással kapcsolatos értékveszteséget meg kell téríteni. </a:t>
            </a:r>
          </a:p>
          <a:p>
            <a:pPr algn="just"/>
            <a:r>
              <a:rPr lang="hu-HU" sz="18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 </a:t>
            </a:r>
          </a:p>
          <a:p>
            <a:pPr algn="l"/>
            <a:r>
              <a:rPr lang="hu-HU" sz="18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Értékveszteségként kell megtéríteni különösen</a:t>
            </a:r>
          </a:p>
          <a:p>
            <a:pPr algn="l"/>
            <a:r>
              <a:rPr lang="hu-HU" sz="18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 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hu-HU" sz="18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mezőgazdasági művelés alatt álló ingatlan esetében a lábon álló és függő termés értékét, ha az a birtokba bocsátás időpontjában már megállapítható, ennek hiányában a folyó gazdasági év várható termésének értékét;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hu-HU" sz="18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erdő esetében a lábon álló faállomány értékét;</a:t>
            </a:r>
          </a:p>
          <a:p>
            <a:pPr marL="342900" lvl="0" indent="-342900" algn="just">
              <a:buFont typeface="Wingdings" panose="05000000000000000000" pitchFamily="2" charset="2"/>
              <a:buChar char="v"/>
            </a:pPr>
            <a:r>
              <a:rPr lang="hu-HU" sz="18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az ingatlan egy részének kisajátítása esetén a visszamaradt ingatlanrész értékének csökkenését.</a:t>
            </a:r>
          </a:p>
          <a:p>
            <a:pPr algn="l"/>
            <a:endParaRPr lang="hu-HU" dirty="0"/>
          </a:p>
        </p:txBody>
      </p:sp>
      <p:sp>
        <p:nvSpPr>
          <p:cNvPr id="4" name="Téglalap 3"/>
          <p:cNvSpPr/>
          <p:nvPr/>
        </p:nvSpPr>
        <p:spPr>
          <a:xfrm>
            <a:off x="5580112" y="6092233"/>
            <a:ext cx="2917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Mehrli</a:t>
            </a:r>
            <a:r>
              <a:rPr lang="hu-H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Péter </a:t>
            </a:r>
            <a:r>
              <a:rPr lang="hu-HU" b="1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MAISz</a:t>
            </a:r>
            <a:r>
              <a:rPr lang="hu-H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elnök</a:t>
            </a:r>
            <a:endParaRPr lang="hu-HU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557762"/>
            <a:ext cx="792163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7836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772400" cy="3974599"/>
          </a:xfrm>
        </p:spPr>
        <p:txBody>
          <a:bodyPr>
            <a:noAutofit/>
          </a:bodyPr>
          <a:lstStyle/>
          <a:p>
            <a:pPr algn="just"/>
            <a:r>
              <a:rPr lang="hu-HU" sz="18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A </a:t>
            </a:r>
            <a:r>
              <a:rPr lang="hu-HU" sz="18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16/2010. (XI.8.) KK </a:t>
            </a:r>
            <a:r>
              <a:rPr lang="hu-HU" sz="1800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( Közigazgatási Kollégium ) </a:t>
            </a:r>
            <a:r>
              <a:rPr lang="hu-HU" sz="1800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vélemény </a:t>
            </a:r>
            <a:r>
              <a:rPr lang="hu-HU" sz="18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foglalkozik a kisajátítási kártalanítás összegének megállapításával és a kisajátítási perekkel kapcsolatos egyes kérdésekkel. </a:t>
            </a:r>
          </a:p>
          <a:p>
            <a:pPr algn="just"/>
            <a:r>
              <a:rPr lang="hu-HU" sz="18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 </a:t>
            </a:r>
          </a:p>
          <a:p>
            <a:pPr algn="just"/>
            <a:r>
              <a:rPr lang="hu-HU" sz="18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Eszerint</a:t>
            </a:r>
            <a:r>
              <a:rPr lang="hu-HU" sz="1800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:</a:t>
            </a:r>
          </a:p>
          <a:p>
            <a:pPr algn="just"/>
            <a:endParaRPr lang="hu-HU" sz="1800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just"/>
            <a:r>
              <a:rPr lang="hu-HU" sz="18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Főszabályként</a:t>
            </a:r>
            <a:r>
              <a:rPr lang="hu-HU" sz="18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az ingatlan kisajátításáért járó kártalanítás összegének megállapításakor az </a:t>
            </a:r>
            <a:r>
              <a:rPr lang="hu-HU" sz="18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összehasonlításra alkalmas ingatlanok helyben kialakult a kisajátítás időpontjában fennálló - forgalmi értéke irányadó</a:t>
            </a:r>
            <a:r>
              <a:rPr lang="hu-HU" sz="18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.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A kártalanítási összeg meghatározásánál figyelemmel kell lenni az ingatlant terhelő építési tilalomra, illetőleg más korlátozottságra, kivéve, ha azt a kisajátítási cél megvalósítása végett rendelték el.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hu-HU" sz="1400" dirty="0">
                <a:latin typeface="Century Gothic" panose="020B0502020202020204" pitchFamily="34" charset="0"/>
              </a:rPr>
              <a:t>Kártalanítás jár az építési engedély nélkül vagy az engedélytől eltérő módon épített építményért, amelynek lebontását az építésügyi hatóság már nem rendelheti el.</a:t>
            </a:r>
          </a:p>
          <a:p>
            <a:endParaRPr lang="hu-HU" sz="1800" dirty="0">
              <a:latin typeface="Century Gothic" panose="020B0502020202020204" pitchFamily="34" charset="0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5436096" y="6133946"/>
            <a:ext cx="2917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Mehrli</a:t>
            </a:r>
            <a:r>
              <a:rPr lang="hu-H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Péter </a:t>
            </a:r>
            <a:r>
              <a:rPr lang="hu-HU" b="1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MAISz</a:t>
            </a:r>
            <a:r>
              <a:rPr lang="hu-H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elnök</a:t>
            </a:r>
            <a:endParaRPr lang="hu-HU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589711"/>
            <a:ext cx="792163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911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85800" y="764704"/>
            <a:ext cx="7772400" cy="4046607"/>
          </a:xfrm>
        </p:spPr>
        <p:txBody>
          <a:bodyPr>
            <a:normAutofit/>
          </a:bodyPr>
          <a:lstStyle/>
          <a:p>
            <a:pPr lvl="0" algn="just"/>
            <a:r>
              <a:rPr lang="hu-HU" sz="18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Amennyiben a kisajátítási határozat meghozatalát követően a bírósági eljárás során az ingatlan forgalmi értéke megváltozik, ez már nem hat ki a kártalanítás összegének meghatározására. </a:t>
            </a:r>
            <a:endParaRPr lang="hu-HU" sz="1800" b="1" dirty="0" smtClean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A </a:t>
            </a:r>
            <a:r>
              <a:rPr lang="hu-HU" sz="14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közigazgatási határozat jogerőre emelkedésével kezdődően járó kamat ellensúlyozza azt a hátrányt, amely a tulajdonost éri.</a:t>
            </a:r>
          </a:p>
          <a:p>
            <a:pPr lvl="0" algn="just"/>
            <a:endParaRPr lang="hu-HU" sz="1800" b="1" dirty="0" smtClean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just"/>
            <a:r>
              <a:rPr lang="hu-HU" sz="1800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A </a:t>
            </a:r>
            <a:r>
              <a:rPr lang="hu-HU" sz="18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közös tulajdonban lévő ingatlan egy részének kisajátítása esetén a kártalanítás a tulajdonosokat a tulajdoni hányaduk arányában illeti meg, függetlenül attól, hogy a kisajátítás az ingatlan megosztott használatát a tulajdonostársak vonatkozásában milyen módon érinti</a:t>
            </a:r>
            <a:r>
              <a:rPr lang="hu-HU" sz="18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. </a:t>
            </a:r>
            <a:endParaRPr lang="hu-HU" sz="1800" dirty="0" smtClean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A </a:t>
            </a:r>
            <a:r>
              <a:rPr lang="hu-HU" sz="14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megosztott használat esetén a kártalanítást nem az érintett terület kizárólagos használójának, hanem a közös tulajdon szabályai szerint valamennyi tulajdonostárs részére kell megállapítani.</a:t>
            </a:r>
          </a:p>
        </p:txBody>
      </p:sp>
      <p:sp>
        <p:nvSpPr>
          <p:cNvPr id="4" name="Téglalap 3"/>
          <p:cNvSpPr/>
          <p:nvPr/>
        </p:nvSpPr>
        <p:spPr>
          <a:xfrm>
            <a:off x="5652120" y="6062925"/>
            <a:ext cx="2917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Mehrli</a:t>
            </a:r>
            <a:r>
              <a:rPr lang="hu-H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Péter </a:t>
            </a:r>
            <a:r>
              <a:rPr lang="hu-HU" b="1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MAISz</a:t>
            </a:r>
            <a:r>
              <a:rPr lang="hu-H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elnök</a:t>
            </a:r>
            <a:endParaRPr lang="hu-HU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486817"/>
            <a:ext cx="792163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406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/>
          <p:nvPr/>
        </p:nvSpPr>
        <p:spPr>
          <a:xfrm>
            <a:off x="5652120" y="6124182"/>
            <a:ext cx="2917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b="1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Mehrli</a:t>
            </a:r>
            <a:r>
              <a:rPr lang="hu-H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Péter </a:t>
            </a:r>
            <a:r>
              <a:rPr lang="hu-HU" b="1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MAISz</a:t>
            </a:r>
            <a:r>
              <a:rPr lang="hu-H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elnök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6" name="Téglalap 5"/>
          <p:cNvSpPr/>
          <p:nvPr/>
        </p:nvSpPr>
        <p:spPr>
          <a:xfrm>
            <a:off x="1055193" y="1916832"/>
            <a:ext cx="712879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sz="2000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A Kúria elméleti alapvetései </a:t>
            </a:r>
            <a:r>
              <a:rPr lang="hu-HU" sz="20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után </a:t>
            </a:r>
            <a:r>
              <a:rPr lang="hu-HU" sz="2000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lássuk, </a:t>
            </a:r>
            <a:r>
              <a:rPr lang="hu-HU" sz="20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hogy a visszamaradó ingatlanok kisajátításának esetkörével kapcsolatban az egyes jogeseteken keresztül - a </a:t>
            </a:r>
            <a:r>
              <a:rPr lang="hu-HU" sz="2000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teljesség</a:t>
            </a:r>
            <a:r>
              <a:rPr lang="hu-HU" sz="2000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hu-HU" sz="2000" b="1" dirty="0" smtClean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igénye </a:t>
            </a:r>
            <a:r>
              <a:rPr lang="hu-HU" sz="2000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nélkül - milyen bírói gyakorlat kristályosodik ki.</a:t>
            </a:r>
            <a:r>
              <a:rPr lang="hu-HU" sz="20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111" y="5589711"/>
            <a:ext cx="792163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346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étatér">
  <a:themeElements>
    <a:clrScheme name="Sétatér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étatér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étaté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730</TotalTime>
  <Words>954</Words>
  <Application>Microsoft Office PowerPoint</Application>
  <PresentationFormat>Diavetítés a képernyőre (4:3 oldalarány)</PresentationFormat>
  <Paragraphs>79</Paragraphs>
  <Slides>15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16" baseType="lpstr">
      <vt:lpstr>Sétatér</vt:lpstr>
      <vt:lpstr>Kisajátítási perek gyakorlata A Kúria Kisajátítási Joggyakorlat-elemzése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A Kúria eseti döntéseiből:</vt:lpstr>
      <vt:lpstr>Vármegyei Bíróságok döntéseiből</vt:lpstr>
      <vt:lpstr>A Bács-Kiskun Megyei Bíróság előtt folyamatban volt 16.K.21.956/2010. számú eljárásban a felperes a teljes felperesi ingatlan kisajátítását kérte, tekintettel arra, hogy a gyümölcsös művelésre alkalmatlanná válna, ha zajfogó falat építenek az út mellé, mivel nem lesz széljárás és fagyzugossá válik a terület, és így a gyümölcstermelés meghiúsulna. Többletkártalanítási igényt is előterjesztett a felperes, mivel mezőgazdasági támogatásban részesült volna, azonban a terület csökkentése következtében ettől elesik.  A bíróság arra az álláspontra helyezkedett, hogy a mezőgazdasági támogatás elmaradt haszonként a kártalanítás körében nem érvényesíthető.</vt:lpstr>
      <vt:lpstr>  </vt:lpstr>
      <vt:lpstr>Egy másik ügyben (Miskolci Közigazgatási és Munkaügyi Bíróság 14.K.22.295/2010/33. számú ítélet) a perben kirendelt szakértő a közigazgatási eljárásban beszerzett szakértői véleményben foglaltakkal egyezően állapította meg, hogy az ingatlanok után értékveszteség nem állapítható meg, mert a szakértők egyezően rögzítették, hogy a kisajátítás előtti beépítettség és a kisajátítás utáni beépítettség jelentős mértékben nem tér el egymástól, a visszamaradó mindhárom ingatlan területe meghaladja a szabályozási tervben meghatározott 450 m2-es minimális telekmértéket, a kisajátítással érintett ingatlanok használati módja kisajátítást követően nem változik.  Ugyanezen ügyben a visszamaradó ingatlanon a szakértő azt is értékelte, hogy az ingatlanok utcafronti, déli része - amely egy igen forgalmas övezetben helyezkedik el - előtt az északi részen megépül egy négysávos forgalmi út. Ennek a visszamaradt  ingatlan értékére gyakorolt hatását akként határozta meg, hogy nem rontja a lakóépületek használhatóságát, hanem a forgalmi érték szempontjából az a körülmény, hogy egy forgalmas lakókörnyezetben, a déli oldalon lévő forgalmas út átkerül az északi oldalra, inkább értékjavító tényezővel bír.</vt:lpstr>
      <vt:lpstr>KÖSZÖNÖM  A  FIGYELMET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kisajátítási perek gyakorlata</dc:title>
  <dc:creator>Windows-felhasználó</dc:creator>
  <cp:lastModifiedBy>Windows-felhasználó</cp:lastModifiedBy>
  <cp:revision>29</cp:revision>
  <dcterms:created xsi:type="dcterms:W3CDTF">2023-05-08T09:10:24Z</dcterms:created>
  <dcterms:modified xsi:type="dcterms:W3CDTF">2023-05-18T08:35:07Z</dcterms:modified>
</cp:coreProperties>
</file>